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98" y="-11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9329-0E37-48FB-8E2A-E974625A914D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E11-75F6-439C-8A99-DF5EAEF5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5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9329-0E37-48FB-8E2A-E974625A914D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E11-75F6-439C-8A99-DF5EAEF5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4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9329-0E37-48FB-8E2A-E974625A914D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E11-75F6-439C-8A99-DF5EAEF5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2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9329-0E37-48FB-8E2A-E974625A914D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E11-75F6-439C-8A99-DF5EAEF5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9329-0E37-48FB-8E2A-E974625A914D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E11-75F6-439C-8A99-DF5EAEF5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9329-0E37-48FB-8E2A-E974625A914D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E11-75F6-439C-8A99-DF5EAEF5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8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9329-0E37-48FB-8E2A-E974625A914D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E11-75F6-439C-8A99-DF5EAEF5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4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9329-0E37-48FB-8E2A-E974625A914D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E11-75F6-439C-8A99-DF5EAEF5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3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9329-0E37-48FB-8E2A-E974625A914D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E11-75F6-439C-8A99-DF5EAEF5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9329-0E37-48FB-8E2A-E974625A914D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E11-75F6-439C-8A99-DF5EAEF5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9329-0E37-48FB-8E2A-E974625A914D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E11-75F6-439C-8A99-DF5EAEF5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6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F9329-0E37-48FB-8E2A-E974625A914D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BE11-75F6-439C-8A99-DF5EAEF5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O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0292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6172200" y="5514975"/>
            <a:ext cx="2286000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Schoolbully"/>
              </a:rPr>
              <a:t>HOTT Futures!</a:t>
            </a:r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547606" y="736521"/>
            <a:ext cx="3109994" cy="5780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B62025"/>
                </a:solidFill>
                <a:latin typeface="Schoolbully"/>
              </a:rPr>
              <a:t>healthcarers.sd.gov</a:t>
            </a:r>
            <a:endParaRPr lang="en-US" sz="3600" kern="10" dirty="0">
              <a:solidFill>
                <a:srgbClr val="B62025"/>
              </a:solidFill>
              <a:latin typeface="Schoolbully"/>
            </a:endParaRPr>
          </a:p>
        </p:txBody>
      </p:sp>
    </p:spTree>
    <p:extLst>
      <p:ext uri="{BB962C8B-B14F-4D97-AF65-F5344CB8AC3E}">
        <p14:creationId xmlns:p14="http://schemas.microsoft.com/office/powerpoint/2010/main" val="428270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304800"/>
            <a:ext cx="49530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Medical Assistant</a:t>
            </a:r>
            <a:endParaRPr lang="en-US" altLang="en-US" sz="1800" b="1" u="sng" dirty="0" smtClean="0"/>
          </a:p>
          <a:p>
            <a:pPr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Measure patient’s blood pressure &amp; other vitals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Prepare rooms for examination of patients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Answer the phone and schedule appointments</a:t>
            </a:r>
          </a:p>
          <a:p>
            <a:pPr>
              <a:buFontTx/>
              <a:buNone/>
            </a:pPr>
            <a:endParaRPr lang="en-US" altLang="en-US" sz="1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1 OR 2 YEARS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Colorado Technical University, Sioux Falls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Globe University, Sioux Falls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Killian Community College, Sioux Falls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Lake Area Technical Institute, Watertown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Mitchell Technical Institute, Mitchell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National American University, Sioux Falls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Presentation College, Aberdeen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Western Dakota Technical Institute, Rapid City</a:t>
            </a:r>
            <a:endParaRPr lang="en-US" alt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15" descr="MPj04464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209800" cy="2209800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9453167">
            <a:off x="6269457" y="413644"/>
            <a:ext cx="19812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$11.75</a:t>
            </a: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$24,450</a:t>
            </a: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6117057" y="5557837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30582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685800"/>
            <a:ext cx="4648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Nurse Anesthetist</a:t>
            </a:r>
          </a:p>
          <a:p>
            <a:pPr>
              <a:buFontTx/>
              <a:buNone/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Administer drugs during surgery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Monitor the patient’s vital signs </a:t>
            </a:r>
          </a:p>
          <a:p>
            <a:pPr>
              <a:buFontTx/>
              <a:buNone/>
            </a:pPr>
            <a:endParaRPr lang="en-US" altLang="en-US" sz="1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FontTx/>
              <a:buNone/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5 YEARS</a:t>
            </a:r>
          </a:p>
          <a:p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Mount Marty College, Yankton</a:t>
            </a:r>
          </a:p>
          <a:p>
            <a:pPr>
              <a:buFontTx/>
              <a:buNone/>
            </a:pPr>
            <a:endParaRPr lang="en-US" altLang="en-US" sz="2000" b="1" dirty="0"/>
          </a:p>
        </p:txBody>
      </p:sp>
      <p:pic>
        <p:nvPicPr>
          <p:cNvPr id="5" name="Picture 18" descr="anesthesiologist_with_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0"/>
          <a:stretch>
            <a:fillRect/>
          </a:stretch>
        </p:blipFill>
        <p:spPr bwMode="auto">
          <a:xfrm>
            <a:off x="6019800" y="2657898"/>
            <a:ext cx="2039938" cy="2536825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9375988">
            <a:off x="6049169" y="382799"/>
            <a:ext cx="19812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$75.53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$157,097</a:t>
            </a:r>
          </a:p>
          <a:p>
            <a:pPr algn="ctr" eaLnBrk="1" hangingPunct="1"/>
            <a:r>
              <a:rPr lang="en-US" altLang="en-US" sz="700" i="1" dirty="0">
                <a:latin typeface="Chinacat" pitchFamily="2" charset="0"/>
              </a:rPr>
              <a:t>Source: salary.com</a:t>
            </a: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6019800" y="5805487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107701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457200"/>
            <a:ext cx="548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Surgeon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Perform surgical operations</a:t>
            </a:r>
          </a:p>
          <a:p>
            <a:pPr>
              <a:lnSpc>
                <a:spcPct val="80000"/>
              </a:lnSpc>
            </a:pPr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Operate instruments</a:t>
            </a:r>
          </a:p>
          <a:p>
            <a:pPr>
              <a:lnSpc>
                <a:spcPct val="80000"/>
              </a:lnSpc>
            </a:pPr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Reviews patient history &amp; diagnostic test results &amp; confirms need for surgery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11 TO 16 YEARS</a:t>
            </a:r>
          </a:p>
          <a:p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University of South Dakota, Vermillion</a:t>
            </a:r>
          </a:p>
          <a:p>
            <a:endParaRPr lang="en-US" altLang="en-US" sz="2000" dirty="0" smtClean="0">
              <a:latin typeface="Chinacat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b="1" dirty="0"/>
          </a:p>
        </p:txBody>
      </p:sp>
      <p:pic>
        <p:nvPicPr>
          <p:cNvPr id="5" name="Picture 15" descr="j0289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6216859" y="2701131"/>
            <a:ext cx="2400300" cy="2139950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9453167">
            <a:off x="6426408" y="425680"/>
            <a:ext cx="19812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$109.38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$227,502</a:t>
            </a: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6350209" y="5334000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2806863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533400"/>
            <a:ext cx="54864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Surgical Technologists</a:t>
            </a:r>
            <a:r>
              <a:rPr lang="en-US" altLang="en-US" sz="2800" b="1" u="sng" dirty="0" smtClean="0">
                <a:latin typeface="Georgia" panose="02040502050405020303" pitchFamily="18" charset="0"/>
              </a:rPr>
              <a:t> </a:t>
            </a:r>
            <a:endParaRPr lang="en-US" altLang="en-US" sz="2400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Assist in preparing and moving patients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Set up and pass instruments during the surgery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Assist in cleaning the operating room and used instruments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200" u="sng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1 OR 2 YEARS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Presentation College, Aberdeen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Southeast Technical Institute, Sioux Falls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Western Dakota Technical Institute, Rapid City</a:t>
            </a:r>
            <a:endParaRPr lang="en-US" altLang="en-US" sz="2400" u="sng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17" descr="MPj031399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12500"/>
          <a:stretch>
            <a:fillRect/>
          </a:stretch>
        </p:blipFill>
        <p:spPr bwMode="auto">
          <a:xfrm>
            <a:off x="6240463" y="2590800"/>
            <a:ext cx="2255837" cy="2260600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 rot="19453167">
            <a:off x="6377780" y="427176"/>
            <a:ext cx="1981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$17.59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$36,582</a:t>
            </a:r>
          </a:p>
        </p:txBody>
      </p:sp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6455899" y="5591175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213194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8600" y="0"/>
            <a:ext cx="594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3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u="sng" dirty="0">
                <a:solidFill>
                  <a:srgbClr val="B62025"/>
                </a:solidFill>
                <a:latin typeface="Georgia" panose="02040502050405020303" pitchFamily="18" charset="0"/>
              </a:rPr>
              <a:t>Registered Nurse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Listen to lung &amp; heart sounds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Observe &amp; record patients’ symptoms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Teach patients &amp; families about health care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Administer medications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200" u="sng" dirty="0">
              <a:solidFill>
                <a:srgbClr val="00002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2 OR 4 YEARS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 err="1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Augustana</a:t>
            </a: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College, Sioux Falls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Capital University Center, Pierre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Dakota Wesleyan University, Mitchell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Mount Marty College, Yankton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National American University, Sioux Falls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Oglala Lakota College, Kyle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Presentation College, Aberdeen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SDSU, Brookings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USD, Vermillion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University Center, Sioux Falls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200" dirty="0">
                <a:solidFill>
                  <a:srgbClr val="00002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University of Sioux Falls, Sioux Falls</a:t>
            </a:r>
            <a:endParaRPr lang="en-US" altLang="en-US" sz="2200" b="1" dirty="0">
              <a:solidFill>
                <a:srgbClr val="00002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1800" b="1" dirty="0">
              <a:solidFill>
                <a:srgbClr val="00002E"/>
              </a:solidFill>
              <a:latin typeface="Arial" charset="0"/>
            </a:endParaRPr>
          </a:p>
        </p:txBody>
      </p:sp>
      <p:pic>
        <p:nvPicPr>
          <p:cNvPr id="5" name="Picture 18" descr="MPj044384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44" y="2667000"/>
            <a:ext cx="1704975" cy="2555875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 rot="19453167">
            <a:off x="6236032" y="427178"/>
            <a:ext cx="1981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$26.87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$55,886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6083631" y="6038850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5470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449263"/>
            <a:ext cx="57150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Licensed Practical Nurse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Administer medications orally &amp; by injection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Collect samples such as urine, blood &amp; sputum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Help patients turn in bed, stand &amp; walk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200" u="sng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1 YEAR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Capital University Center, Pierre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Lake Area Technical Institute, Watertown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Mount Marty College, Yankton</a:t>
            </a:r>
          </a:p>
          <a:p>
            <a:pPr>
              <a:lnSpc>
                <a:spcPct val="80000"/>
              </a:lnSpc>
            </a:pPr>
            <a:r>
              <a:rPr lang="en-US" altLang="en-US" sz="24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Sinte</a:t>
            </a: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altLang="en-US" sz="24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Gleska</a:t>
            </a: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University, Mission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Southeast Technical Institute, Sioux Falls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Western Dakota Technical Institute, Rapid City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Sisseton Wahpeton College, Sisseton</a:t>
            </a:r>
          </a:p>
          <a:p>
            <a:pPr>
              <a:lnSpc>
                <a:spcPct val="80000"/>
              </a:lnSpc>
            </a:pPr>
            <a:endParaRPr lang="en-US" altLang="en-US" sz="2000" u="sng" dirty="0" smtClean="0">
              <a:latin typeface="Chinacat" pitchFamily="2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b="1" dirty="0"/>
          </a:p>
        </p:txBody>
      </p:sp>
      <p:pic>
        <p:nvPicPr>
          <p:cNvPr id="5" name="Picture 15" descr="MPj044392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21241"/>
            <a:ext cx="2030412" cy="3019425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9453167">
            <a:off x="6006306" y="476391"/>
            <a:ext cx="1981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$16.35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$34,008</a:t>
            </a: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5853906" y="6059488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255241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533400"/>
            <a:ext cx="54102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Nurse Assistant</a:t>
            </a:r>
            <a:endParaRPr lang="en-US" altLang="en-US" sz="2400" b="1" u="sng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Assist with dressing changes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Answer patients’ call lights &amp; serve meals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Help patients dress &amp; bathe</a:t>
            </a:r>
          </a:p>
          <a:p>
            <a:pPr>
              <a:lnSpc>
                <a:spcPct val="90000"/>
              </a:lnSpc>
            </a:pPr>
            <a:endParaRPr lang="en-US" altLang="en-US" sz="1200" u="sng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LESS THAN ONE YEAR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provided locally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b="1" dirty="0"/>
          </a:p>
        </p:txBody>
      </p:sp>
      <p:pic>
        <p:nvPicPr>
          <p:cNvPr id="5" name="Picture 15" descr="MPj042655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73362"/>
            <a:ext cx="2286000" cy="2286000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9453167">
            <a:off x="6076947" y="541477"/>
            <a:ext cx="1981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$11.05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$22,974</a:t>
            </a: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6174116" y="5729287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100561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685800"/>
            <a:ext cx="5334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Pharmacist</a:t>
            </a:r>
          </a:p>
          <a:p>
            <a:pPr marL="533400" indent="-533400"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 marL="533400" indent="-533400"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Prepare and give out drugs prescribed by doctors</a:t>
            </a:r>
          </a:p>
          <a:p>
            <a:pPr marL="533400" indent="-533400"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Warn patients about side effects </a:t>
            </a:r>
          </a:p>
          <a:p>
            <a:pPr marL="533400" indent="-533400"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Understand the use and effects of medications </a:t>
            </a:r>
          </a:p>
          <a:p>
            <a:pPr marL="533400" indent="-533400">
              <a:buFontTx/>
              <a:buNone/>
            </a:pPr>
            <a:endParaRPr lang="en-US" altLang="en-US" sz="1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33400" indent="-533400"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6 YEARS</a:t>
            </a:r>
          </a:p>
          <a:p>
            <a:pPr marL="533400" indent="-533400"/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South Dakota State University, Brookings</a:t>
            </a:r>
            <a:endParaRPr lang="en-US" alt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14" descr="MPj040675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286000" cy="1828800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 rot="19453167">
            <a:off x="6477000" y="911087"/>
            <a:ext cx="1981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$47.81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$99,443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6535738" y="5591175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2221007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6179308" y="5801818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685800"/>
            <a:ext cx="5486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Cardiovascular Technician</a:t>
            </a:r>
          </a:p>
          <a:p>
            <a:pPr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Operate equipment used in diagnosis and treatment of heart problems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Assist physician in treatment of blockages of blood vessels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Prepare and monitor the patient</a:t>
            </a:r>
          </a:p>
          <a:p>
            <a:endParaRPr lang="en-US" altLang="en-US" sz="1200" u="sng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2 YEARS</a:t>
            </a:r>
          </a:p>
          <a:p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Southeast Technical Institute, Sioux Falls</a:t>
            </a:r>
            <a:endParaRPr lang="en-US" alt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Picture 15" descr="cardiacul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08" y="2743200"/>
            <a:ext cx="2209800" cy="2209800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 rot="19453167">
            <a:off x="6331707" y="617677"/>
            <a:ext cx="1981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$22.93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$47,694</a:t>
            </a:r>
          </a:p>
        </p:txBody>
      </p:sp>
    </p:spTree>
    <p:extLst>
      <p:ext uri="{BB962C8B-B14F-4D97-AF65-F5344CB8AC3E}">
        <p14:creationId xmlns:p14="http://schemas.microsoft.com/office/powerpoint/2010/main" val="3919014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533400"/>
            <a:ext cx="5410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Dietitian/Nutritionist</a:t>
            </a:r>
          </a:p>
          <a:p>
            <a:pPr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Plan and supervise nutrition programs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Dietary counseling to treat illnesses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Assess patients’ nutritional needs </a:t>
            </a:r>
          </a:p>
          <a:p>
            <a:pPr>
              <a:lnSpc>
                <a:spcPct val="80000"/>
              </a:lnSpc>
            </a:pPr>
            <a:endParaRPr lang="en-US" altLang="en-US" sz="1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5 YEARS</a:t>
            </a:r>
          </a:p>
          <a:p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South Dakota State University, Brookings</a:t>
            </a:r>
          </a:p>
          <a:p>
            <a:pPr>
              <a:buFontTx/>
              <a:buNone/>
            </a:pPr>
            <a:endParaRPr lang="en-US" altLang="en-US" sz="2000" dirty="0" smtClean="0">
              <a:latin typeface="Chinacat" pitchFamily="2" charset="0"/>
            </a:endParaRPr>
          </a:p>
          <a:p>
            <a:pPr>
              <a:buFontTx/>
              <a:buNone/>
            </a:pPr>
            <a:endParaRPr lang="en-US" altLang="en-US" b="1" dirty="0"/>
          </a:p>
        </p:txBody>
      </p:sp>
      <p:pic>
        <p:nvPicPr>
          <p:cNvPr id="5" name="Picture 18" descr="1097054616_01_2009achealth19cDietitian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/>
          <a:stretch>
            <a:fillRect/>
          </a:stretch>
        </p:blipFill>
        <p:spPr bwMode="auto">
          <a:xfrm>
            <a:off x="6096000" y="2895600"/>
            <a:ext cx="2062163" cy="1839912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9453167">
            <a:off x="6136480" y="644386"/>
            <a:ext cx="1981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$23.94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$49,802</a:t>
            </a: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6096000" y="5591175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147607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457200"/>
            <a:ext cx="42672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 dirty="0" smtClean="0">
                <a:solidFill>
                  <a:srgbClr val="B6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1-Emergency Room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Medical Technician (EMT)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Phlebotomists/Medical Lab Technician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Radiology Technician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Medical/Clinical Lab Technologist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 dirty="0" smtClean="0">
                <a:solidFill>
                  <a:srgbClr val="B6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2-Health Information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Information Technician 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Medical Transcriptionist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Medical Assistant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 dirty="0" smtClean="0">
                <a:solidFill>
                  <a:srgbClr val="B6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3-Surgery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Nurse Anesthetist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Surgeon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Surgical Technician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b="1" dirty="0" smtClean="0">
                <a:solidFill>
                  <a:srgbClr val="B6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4-Nursing Unit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Registered Nurse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Licensed Practical Nurse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Nursing Assistant (Aide)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57750" y="419100"/>
            <a:ext cx="4267200" cy="365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rgbClr val="B62025"/>
                </a:solidFill>
                <a:latin typeface="Arial" charset="0"/>
              </a:rPr>
              <a:t>Department 5-Ancillary Services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latin typeface="Arial" charset="0"/>
              </a:rPr>
              <a:t>Pharmacist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latin typeface="Arial" charset="0"/>
              </a:rPr>
              <a:t>Cardiovascular Technician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latin typeface="Arial" charset="0"/>
              </a:rPr>
              <a:t>Dietitian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16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rgbClr val="B62025"/>
                </a:solidFill>
                <a:latin typeface="Arial" charset="0"/>
              </a:rPr>
              <a:t>Department 6-Rehabilitation Services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latin typeface="Arial" charset="0"/>
              </a:rPr>
              <a:t>Physical Therapist &amp; Assistant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latin typeface="Arial" charset="0"/>
              </a:rPr>
              <a:t>Occupational Therapist &amp; Assistant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latin typeface="Arial" charset="0"/>
              </a:rPr>
              <a:t>Respiratory Therapist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16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rgbClr val="B62025"/>
                </a:solidFill>
                <a:latin typeface="Arial" charset="0"/>
              </a:rPr>
              <a:t>Department 7-Discharge Care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latin typeface="Arial" charset="0"/>
              </a:rPr>
              <a:t>Medical &amp; Health Care Administrator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latin typeface="Arial" charset="0"/>
              </a:rPr>
              <a:t>Home Health Aide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400" dirty="0">
              <a:latin typeface="Arial" charset="0"/>
            </a:endParaRPr>
          </a:p>
        </p:txBody>
      </p:sp>
      <p:pic>
        <p:nvPicPr>
          <p:cNvPr id="6" name="Picture 9" descr="HOT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895941"/>
            <a:ext cx="4038600" cy="246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33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6096000" y="6005512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381000"/>
            <a:ext cx="6172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Physical Therapist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Evaluate/assess needs of patients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Develop treatment plan to promote physical function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Range of Motion exercises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7 YEARS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University of South Dakota, Vermillion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b="1" u="sng" dirty="0" smtClean="0">
              <a:solidFill>
                <a:srgbClr val="B62025"/>
              </a:solidFill>
              <a:latin typeface="Helena's Hand" pitchFamily="34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Physical Therapist Assistant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Help patients restore physical functions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Range of Motion exercises 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Instruct patients on the use of crutches &amp; walkers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2 YEARS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Lake Area Technical Institute, Watertown</a:t>
            </a:r>
            <a:endParaRPr lang="en-US" altLang="en-US" sz="2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Picture 18" descr="PT_Training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22" y="2835355"/>
            <a:ext cx="1714500" cy="2286000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 rot="19453167">
            <a:off x="6503072" y="552373"/>
            <a:ext cx="19812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$33.32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$69,302</a:t>
            </a:r>
          </a:p>
        </p:txBody>
      </p:sp>
    </p:spTree>
    <p:extLst>
      <p:ext uri="{BB962C8B-B14F-4D97-AF65-F5344CB8AC3E}">
        <p14:creationId xmlns:p14="http://schemas.microsoft.com/office/powerpoint/2010/main" val="1450742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228600"/>
            <a:ext cx="5410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3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2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2E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2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2E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+mj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B62025"/>
                </a:solidFill>
                <a:effectLst/>
                <a:uLnTx/>
                <a:uFillTx/>
                <a:latin typeface="Georgia" panose="02040502050405020303" pitchFamily="18" charset="0"/>
              </a:rPr>
              <a:t>Occupational Therapist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2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2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Plans and conducts therapy programs for patients impaired by illness or injury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2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Help patients develop, regain or maintain their ability to perform living activities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2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Studies and evaluates patients’ activities and programs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2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6+ YEARS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2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University of South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2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Dakota,Vermillion</a:t>
            </a:r>
            <a:endParaRPr kumimoji="0" lang="en-US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002E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0" cap="none" spc="0" normalizeH="0" baseline="0" noProof="0" dirty="0" smtClean="0">
              <a:ln>
                <a:noFill/>
              </a:ln>
              <a:solidFill>
                <a:srgbClr val="B62025"/>
              </a:solidFill>
              <a:effectLst/>
              <a:uLnTx/>
              <a:uFillTx/>
              <a:latin typeface="Helena's Hand" pitchFamily="34" charset="2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B62025"/>
                </a:solidFill>
                <a:effectLst/>
                <a:uLnTx/>
                <a:uFillTx/>
                <a:latin typeface="Georgia" panose="02040502050405020303" pitchFamily="18" charset="0"/>
              </a:rPr>
              <a:t>Occupational Therapy Assistant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2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2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Treat people impaired by illness or injury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2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Help patients with daily living skills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2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Help patients learn tasks needed for work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2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2 YEARS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2E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Lake Area Technical Institute, Watertown</a:t>
            </a:r>
            <a:endParaRPr kumimoji="0" lang="en-US" alt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2E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21" descr="image16559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22" y="2362200"/>
            <a:ext cx="1584325" cy="1905000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116968" y="413632"/>
            <a:ext cx="1981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$29.44</a:t>
            </a:r>
          </a:p>
          <a:p>
            <a:pPr algn="ctr" eaLnBrk="1" hangingPunct="1"/>
            <a:r>
              <a:rPr lang="en-US" altLang="en-US" sz="1800" dirty="0" smtClean="0">
                <a:solidFill>
                  <a:srgbClr val="00002E"/>
                </a:solidFill>
                <a:latin typeface="Chinacat" pitchFamily="2" charset="0"/>
              </a:rPr>
              <a:t>SD </a:t>
            </a:r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$61,229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118884" y="4495800"/>
            <a:ext cx="1981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$16.31</a:t>
            </a:r>
          </a:p>
          <a:p>
            <a:pPr algn="ctr" eaLnBrk="1" hangingPunct="1"/>
            <a:r>
              <a:rPr lang="en-US" altLang="en-US" sz="1800" dirty="0" smtClean="0">
                <a:solidFill>
                  <a:srgbClr val="00002E"/>
                </a:solidFill>
                <a:latin typeface="Chinacat" pitchFamily="2" charset="0"/>
              </a:rPr>
              <a:t>SD </a:t>
            </a:r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$33,915</a:t>
            </a:r>
          </a:p>
        </p:txBody>
      </p:sp>
    </p:spTree>
    <p:extLst>
      <p:ext uri="{BB962C8B-B14F-4D97-AF65-F5344CB8AC3E}">
        <p14:creationId xmlns:p14="http://schemas.microsoft.com/office/powerpoint/2010/main" val="3575790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304800"/>
            <a:ext cx="51816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Respiratory Therapist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Assists in the diagnosis, treatment, and management of patients with respiratory problems and disorders.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Measures the capacity of the patient’s lungs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Connect ventilators to patients that cannot breath</a:t>
            </a:r>
          </a:p>
          <a:p>
            <a:pPr>
              <a:lnSpc>
                <a:spcPct val="90000"/>
              </a:lnSpc>
            </a:pPr>
            <a:endParaRPr lang="en-US" altLang="en-US" sz="1200" u="sng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2 OR 4 YEARS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Dakota State University, Madison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University Center, Sioux Fall</a:t>
            </a:r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</a:t>
            </a:r>
            <a:endParaRPr lang="en-US" altLang="en-US" sz="3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19" descr="Gregorian%2012Oct07-BWH%20RTs%20(2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286000" cy="1527175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 rot="19453167">
            <a:off x="6248399" y="408127"/>
            <a:ext cx="1981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$23.14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$48,129</a:t>
            </a:r>
          </a:p>
        </p:txBody>
      </p:sp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6307468" y="4876800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977006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457200"/>
            <a:ext cx="68580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Medical &amp; Health Service Manager</a:t>
            </a:r>
          </a:p>
          <a:p>
            <a:pPr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Plan, direct, coordinate &amp; supervise the delivery of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healthcare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Direct employees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Work with finances of the business</a:t>
            </a:r>
          </a:p>
          <a:p>
            <a:pPr>
              <a:buFontTx/>
              <a:buNone/>
            </a:pPr>
            <a:endParaRPr lang="en-US" altLang="en-US" sz="1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4 PLUS YEARS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Colorado Technical Institute, Sioux Falls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Globe University, Sioux Falls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National American University, Ellsworth AFB, Rapid City,           Sioux Falls, Watertown</a:t>
            </a:r>
          </a:p>
          <a:p>
            <a:pPr>
              <a:buFontTx/>
              <a:buNone/>
            </a:pPr>
            <a:endParaRPr lang="en-US" altLang="en-US" sz="2000" b="1" dirty="0"/>
          </a:p>
        </p:txBody>
      </p:sp>
      <p:pic>
        <p:nvPicPr>
          <p:cNvPr id="5" name="Picture 17" descr="j02849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9035" b="11421"/>
          <a:stretch>
            <a:fillRect/>
          </a:stretch>
        </p:blipFill>
        <p:spPr bwMode="auto">
          <a:xfrm>
            <a:off x="6151232" y="2952750"/>
            <a:ext cx="2362200" cy="1438275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9453167">
            <a:off x="6553201" y="846277"/>
            <a:ext cx="1981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$42.17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$87,714</a:t>
            </a: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6400801" y="5181600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3179543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533400"/>
            <a:ext cx="5181600" cy="4967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Home Health Aide</a:t>
            </a:r>
          </a:p>
          <a:p>
            <a:pPr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Check the patient’s pulse, temperature &amp; breathing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Help patients with simple exercises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Assist patients with bathing, grooming, toileting &amp; nutrition</a:t>
            </a:r>
          </a:p>
          <a:p>
            <a:endParaRPr lang="en-US" altLang="en-US" sz="1200" u="sng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1 YEAR</a:t>
            </a:r>
          </a:p>
          <a:p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On the job</a:t>
            </a:r>
          </a:p>
          <a:p>
            <a:pPr>
              <a:buFontTx/>
              <a:buNone/>
            </a:pPr>
            <a:endParaRPr lang="en-US" altLang="en-US" sz="2000" u="sng" dirty="0" smtClean="0">
              <a:latin typeface="Chinacat" pitchFamily="2" charset="0"/>
            </a:endParaRPr>
          </a:p>
          <a:p>
            <a:pPr>
              <a:buFontTx/>
              <a:buNone/>
            </a:pPr>
            <a:endParaRPr lang="en-US" altLang="en-US" sz="2000" b="1" dirty="0"/>
          </a:p>
        </p:txBody>
      </p:sp>
      <p:pic>
        <p:nvPicPr>
          <p:cNvPr id="5" name="Picture 21" descr="MPj044265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4052"/>
          <a:stretch>
            <a:fillRect/>
          </a:stretch>
        </p:blipFill>
        <p:spPr bwMode="auto">
          <a:xfrm>
            <a:off x="6400800" y="2730937"/>
            <a:ext cx="2057400" cy="1811338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 rot="19453167">
            <a:off x="6553200" y="594378"/>
            <a:ext cx="1981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$11.71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$24,361</a:t>
            </a:r>
          </a:p>
        </p:txBody>
      </p:sp>
      <p:sp>
        <p:nvSpPr>
          <p:cNvPr id="7" name="WordArt 19"/>
          <p:cNvSpPr>
            <a:spLocks noChangeArrowheads="1" noChangeShapeType="1" noTextEdit="1"/>
          </p:cNvSpPr>
          <p:nvPr/>
        </p:nvSpPr>
        <p:spPr bwMode="auto">
          <a:xfrm>
            <a:off x="6400799" y="5158660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3350480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" y="288132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>
                <a:solidFill>
                  <a:srgbClr val="B62025"/>
                </a:solidFill>
                <a:latin typeface="Georgia" panose="02040502050405020303" pitchFamily="18" charset="0"/>
              </a:rPr>
              <a:t>“Other” Jobs at Health Care Facilities</a:t>
            </a:r>
            <a:endParaRPr lang="en-US" altLang="en-US" sz="2800" dirty="0">
              <a:solidFill>
                <a:srgbClr val="B62025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766763"/>
            <a:ext cx="3556000" cy="579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Accountant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Accounting Clerk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Admitting Clerk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Application Support Specialist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Building Maintenance Technician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Business Office Clerk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Cashier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Central Stores Aide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Chaplain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Collection Specialist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Computer Operator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Cook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Custodian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Data Processing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Electrician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File Clerk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Food Service Worker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Gift Shop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Help Desk Support</a:t>
            </a:r>
            <a:endParaRPr lang="en-US" alt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49800" y="838200"/>
            <a:ext cx="34798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 Housekeeping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 Human Resources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 HVAC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 Information Systems Assistant 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 Insurance Claims Clerk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 Inventory Control Clerk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 Laundry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 Marketing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 Mechanic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 Medicare Insurance Clerk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Network Engineer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Payroll/Benefits Representative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Physician Recruitment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Plumber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Receptionist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Secretary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Shipping and Receiving Clerk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Storeroom Clerk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Chinacat" pitchFamily="2" charset="0"/>
              </a:rPr>
              <a:t>    Systems Analyst</a:t>
            </a:r>
          </a:p>
        </p:txBody>
      </p:sp>
    </p:spTree>
    <p:extLst>
      <p:ext uri="{BB962C8B-B14F-4D97-AF65-F5344CB8AC3E}">
        <p14:creationId xmlns:p14="http://schemas.microsoft.com/office/powerpoint/2010/main" val="2390918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33400" y="13716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Source for Salary Data:  South Dakota Labor Market Information Center, unless otherwise indicated</a:t>
            </a:r>
          </a:p>
          <a:p>
            <a:pPr>
              <a:lnSpc>
                <a:spcPct val="12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Source for Training Data: “</a:t>
            </a:r>
            <a:r>
              <a:rPr lang="en-US" altLang="en-US" sz="24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South Dakota Training in Healthcare”.  </a:t>
            </a: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This document is updated periodically throughout the year.  For most up-to-date information, contact schools directly.</a:t>
            </a:r>
          </a:p>
          <a:p>
            <a:pPr>
              <a:lnSpc>
                <a:spcPct val="12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This presentation was last updated 7/1/11</a:t>
            </a:r>
            <a:endParaRPr lang="en-US" alt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547688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>
                <a:solidFill>
                  <a:srgbClr val="B62025"/>
                </a:solidFill>
                <a:latin typeface="Georgia" panose="02040502050405020303" pitchFamily="18" charset="0"/>
              </a:rPr>
              <a:t>Notes</a:t>
            </a:r>
            <a:endParaRPr lang="en-US" altLang="en-US" sz="2800" dirty="0">
              <a:solidFill>
                <a:srgbClr val="B62025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9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Pj040045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12000" cy="4740275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381000"/>
            <a:ext cx="7924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Emergency Medical Technician EMT/Paramedic</a:t>
            </a:r>
          </a:p>
          <a:p>
            <a:pPr>
              <a:buFontTx/>
              <a:buNone/>
            </a:pPr>
            <a:endParaRPr lang="en-US" altLang="en-US" sz="1200" b="1" u="sng" dirty="0" smtClean="0">
              <a:solidFill>
                <a:srgbClr val="B62025"/>
              </a:solidFill>
              <a:latin typeface="Helena's Hand" pitchFamily="34" charset="2"/>
            </a:endParaRPr>
          </a:p>
          <a:p>
            <a:pPr>
              <a:buFontTx/>
              <a:buNone/>
            </a:pPr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Drive emergency vehicles</a:t>
            </a:r>
          </a:p>
          <a:p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Provide emergency care </a:t>
            </a:r>
          </a:p>
          <a:p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Take the patient to a hospital </a:t>
            </a:r>
          </a:p>
          <a:p>
            <a:endParaRPr lang="en-US" altLang="en-US" sz="16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FontTx/>
              <a:buNone/>
            </a:pPr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1 YEAR</a:t>
            </a:r>
          </a:p>
          <a:p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provided locally</a:t>
            </a:r>
          </a:p>
          <a:p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Avera </a:t>
            </a:r>
            <a:r>
              <a:rPr lang="en-US" altLang="en-US" sz="3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McKennan</a:t>
            </a:r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Hospital</a:t>
            </a:r>
          </a:p>
          <a:p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Western Dakota Technical </a:t>
            </a:r>
          </a:p>
          <a:p>
            <a:pPr>
              <a:buFontTx/>
              <a:buNone/>
            </a:pPr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Institute</a:t>
            </a:r>
          </a:p>
          <a:p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Lake Area Technical Institute</a:t>
            </a:r>
          </a:p>
          <a:p>
            <a:r>
              <a:rPr lang="en-US" altLang="en-US" sz="3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University of Sioux Falls</a:t>
            </a:r>
            <a:endParaRPr lang="en-US" altLang="en-US" sz="3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16" descr="MPj042656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80" y="2724378"/>
            <a:ext cx="2362200" cy="2362200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27"/>
          <p:cNvSpPr>
            <a:spLocks noChangeArrowheads="1" noChangeShapeType="1" noTextEdit="1"/>
          </p:cNvSpPr>
          <p:nvPr/>
        </p:nvSpPr>
        <p:spPr bwMode="auto">
          <a:xfrm>
            <a:off x="6096000" y="5791200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 rot="19453167">
            <a:off x="6593218" y="389077"/>
            <a:ext cx="1981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$13.54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$28,165</a:t>
            </a:r>
          </a:p>
        </p:txBody>
      </p:sp>
    </p:spTree>
    <p:extLst>
      <p:ext uri="{BB962C8B-B14F-4D97-AF65-F5344CB8AC3E}">
        <p14:creationId xmlns:p14="http://schemas.microsoft.com/office/powerpoint/2010/main" val="329580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381000"/>
            <a:ext cx="54102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Clinical Lab Technician</a:t>
            </a:r>
            <a:r>
              <a:rPr lang="en-US" altLang="en-US" b="1" u="sng" dirty="0" smtClean="0">
                <a:latin typeface="Georgia" panose="02040502050405020303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Performs routine blood tests</a:t>
            </a:r>
          </a:p>
          <a:p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Prepares specimens for microscopic examination</a:t>
            </a:r>
          </a:p>
          <a:p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Works in a clinical laboratory </a:t>
            </a:r>
          </a:p>
          <a:p>
            <a:endParaRPr lang="en-US" altLang="en-US" sz="1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FontTx/>
              <a:buNone/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1 TO 2 YEARS</a:t>
            </a:r>
          </a:p>
          <a:p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Lake Area Technical Institute, Watertown</a:t>
            </a:r>
          </a:p>
          <a:p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Mitchell Technical Institute</a:t>
            </a:r>
            <a:endParaRPr lang="en-US" altLang="en-US" sz="2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18" descr="j01828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004071"/>
            <a:ext cx="2209800" cy="1473200"/>
          </a:xfrm>
          <a:prstGeom prst="rect">
            <a:avLst/>
          </a:prstGeom>
          <a:noFill/>
          <a:ln w="127000" algn="ctr">
            <a:solidFill>
              <a:srgbClr val="B6202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6286500" y="5257800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9453167">
            <a:off x="6533552" y="600457"/>
            <a:ext cx="1981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$16.67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$34,672</a:t>
            </a:r>
          </a:p>
        </p:txBody>
      </p:sp>
    </p:spTree>
    <p:extLst>
      <p:ext uri="{BB962C8B-B14F-4D97-AF65-F5344CB8AC3E}">
        <p14:creationId xmlns:p14="http://schemas.microsoft.com/office/powerpoint/2010/main" val="133063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407988"/>
            <a:ext cx="5562600" cy="620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Radiology Technician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Position patients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Performs radiologic exams using X ray and diagnostic imaging equipment</a:t>
            </a:r>
          </a:p>
          <a:p>
            <a:pPr>
              <a:lnSpc>
                <a:spcPct val="80000"/>
              </a:lnSpc>
            </a:pPr>
            <a:endParaRPr lang="en-US" altLang="en-US" sz="1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2 or 4 YEARS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Avera </a:t>
            </a:r>
            <a:r>
              <a:rPr lang="en-US" altLang="en-US" sz="24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McKennan</a:t>
            </a: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Hospital, Sioux Falls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Avera Sacred Heart Hospital, Yankton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Mitchell Technical Institute, Mitchell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Mount Marty College, Yankton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Presentation College, Aberdeen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Sanford USD Medical Center, Sioux Falls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University of Sioux Falls, Sioux Falls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Rapid City Regional Hospital, Rapid City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Chinacat" pitchFamily="2" charset="0"/>
            </a:endParaRPr>
          </a:p>
        </p:txBody>
      </p:sp>
      <p:pic>
        <p:nvPicPr>
          <p:cNvPr id="5" name="Picture 15" descr="j0175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800">
            <a:off x="5774722" y="2509993"/>
            <a:ext cx="2438400" cy="1625600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533400"/>
            <a:ext cx="71628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Medical/Clinical Lab Scientist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Examine and analyze body fluids and tissues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Type and cross match blood for transfusion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Use automated equipment and instruments</a:t>
            </a:r>
          </a:p>
          <a:p>
            <a:pPr>
              <a:lnSpc>
                <a:spcPct val="80000"/>
              </a:lnSpc>
            </a:pPr>
            <a:endParaRPr lang="en-US" altLang="en-US" sz="14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2 OR 4 YEARS</a:t>
            </a:r>
          </a:p>
          <a:p>
            <a:pPr>
              <a:lnSpc>
                <a:spcPct val="80000"/>
              </a:lnSpc>
            </a:pPr>
            <a:r>
              <a:rPr lang="en-US" altLang="en-US" sz="28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Augustana</a:t>
            </a: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College, Sioux Falls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Mount Marty College, Yankton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Northern State University, Aberdeen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South Dakota State University, Brookings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University of Sioux Falls, Sioux Falls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University of South Dakota, Vermillion</a:t>
            </a:r>
            <a:endParaRPr lang="en-US" altLang="en-US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19" descr="MPj043858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590800" cy="1724025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19453167">
            <a:off x="6781800" y="603068"/>
            <a:ext cx="19812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$24.19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$50,321</a:t>
            </a: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6248400" y="5562600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87931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8012" y="381000"/>
            <a:ext cx="6783387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Health Information Technician</a:t>
            </a:r>
            <a:endParaRPr lang="en-US" altLang="en-US" sz="1800" b="1" u="sng" dirty="0" smtClean="0"/>
          </a:p>
          <a:p>
            <a:pPr>
              <a:buFontTx/>
              <a:buNone/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Organize patient records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Records information in the computer 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Assigns a code to each diagnosis &amp; procedure</a:t>
            </a:r>
          </a:p>
          <a:p>
            <a:pPr>
              <a:buFontTx/>
              <a:buNone/>
            </a:pPr>
            <a:endParaRPr lang="en-US" altLang="en-US" sz="1200" u="sng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FontTx/>
              <a:buNone/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2 plus YEARS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Dakota State University, Madison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National American University, Ellsworth AFB,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Rapid City, Sioux Falls, Watertown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Southeast Technical Institute, Sioux Falls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University Center, Sioux Falls</a:t>
            </a:r>
          </a:p>
          <a:p>
            <a:pPr>
              <a:buFontTx/>
              <a:buNone/>
            </a:pPr>
            <a:endParaRPr lang="en-US" altLang="en-US" sz="1000" b="1" dirty="0" smtClean="0"/>
          </a:p>
          <a:p>
            <a:pPr>
              <a:buFontTx/>
              <a:buNone/>
            </a:pPr>
            <a:endParaRPr lang="en-US" altLang="en-US" sz="1800" b="1" dirty="0"/>
          </a:p>
        </p:txBody>
      </p:sp>
      <p:pic>
        <p:nvPicPr>
          <p:cNvPr id="5" name="Picture 21" descr="j01786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99" y="2895600"/>
            <a:ext cx="2540000" cy="1693862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 rot="19453167">
            <a:off x="6690442" y="623889"/>
            <a:ext cx="19812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$16.44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$34,195</a:t>
            </a:r>
          </a:p>
        </p:txBody>
      </p:sp>
      <p:sp>
        <p:nvSpPr>
          <p:cNvPr id="7" name="WordArt 17"/>
          <p:cNvSpPr>
            <a:spLocks noChangeArrowheads="1" noChangeShapeType="1" noTextEdit="1"/>
          </p:cNvSpPr>
          <p:nvPr/>
        </p:nvSpPr>
        <p:spPr bwMode="auto">
          <a:xfrm>
            <a:off x="6497638" y="5410200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343817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457200"/>
            <a:ext cx="5638800" cy="677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u="sng" dirty="0" smtClean="0">
                <a:solidFill>
                  <a:srgbClr val="B62025"/>
                </a:solidFill>
                <a:latin typeface="Georgia" panose="02040502050405020303" pitchFamily="18" charset="0"/>
              </a:rPr>
              <a:t>Medical Transcriptionist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TYPICAL TASKS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Listen to dictated recordings made by physicians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Type the text into a computer 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Understand medical terms and treatments</a:t>
            </a:r>
          </a:p>
          <a:p>
            <a:pPr>
              <a:lnSpc>
                <a:spcPct val="90000"/>
              </a:lnSpc>
            </a:pPr>
            <a:endParaRPr lang="en-US" altLang="en-US" sz="1200" u="sng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TRAINING – 1 TO 2 YEARS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Presentation College, Aberdeen</a:t>
            </a:r>
          </a:p>
          <a:p>
            <a:pPr>
              <a:lnSpc>
                <a:spcPct val="80000"/>
              </a:lnSpc>
            </a:pPr>
            <a:r>
              <a:rPr lang="en-US" altLang="en-US" sz="28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Sinte</a:t>
            </a: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altLang="en-US" sz="28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Gleska</a:t>
            </a: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University, Mission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The Right Turn, Inc., Pierre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Western Dakota Technical Institute, Rapid City</a:t>
            </a:r>
            <a:endParaRPr lang="en-US" altLang="en-US" sz="2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18" descr="MPj043869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667000"/>
            <a:ext cx="2362200" cy="1568450"/>
          </a:xfrm>
          <a:prstGeom prst="rect">
            <a:avLst/>
          </a:prstGeom>
          <a:noFill/>
          <a:ln w="127000">
            <a:solidFill>
              <a:srgbClr val="B620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 rot="19453167">
            <a:off x="6440819" y="541477"/>
            <a:ext cx="1981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HOURLY WAGE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$14.13</a:t>
            </a:r>
          </a:p>
          <a:p>
            <a:pPr algn="ctr" eaLnBrk="1" hangingPunct="1"/>
            <a:endParaRPr lang="en-US" altLang="en-US" sz="1800" dirty="0">
              <a:solidFill>
                <a:srgbClr val="B62025"/>
              </a:solidFill>
              <a:latin typeface="Chinacat" pitchFamily="2" charset="0"/>
            </a:endParaRPr>
          </a:p>
          <a:p>
            <a:pPr algn="ctr" eaLnBrk="1" hangingPunct="1"/>
            <a:r>
              <a:rPr lang="en-US" altLang="en-US" sz="1800" dirty="0">
                <a:solidFill>
                  <a:srgbClr val="00002E"/>
                </a:solidFill>
                <a:latin typeface="Chinacat" pitchFamily="2" charset="0"/>
              </a:rPr>
              <a:t>SD MEDIAN ANNUAL SALARY</a:t>
            </a:r>
          </a:p>
          <a:p>
            <a:pPr algn="ctr" eaLnBrk="1" hangingPunct="1"/>
            <a:r>
              <a:rPr lang="en-US" altLang="en-US" sz="1800" dirty="0">
                <a:solidFill>
                  <a:srgbClr val="B62025"/>
                </a:solidFill>
                <a:latin typeface="Chinacat" pitchFamily="2" charset="0"/>
              </a:rPr>
              <a:t>$29,381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6288419" y="5562600"/>
            <a:ext cx="22860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B62025"/>
                </a:solidFill>
                <a:latin typeface="Chinacat"/>
              </a:rPr>
              <a:t>healthcareers.sd.gov</a:t>
            </a:r>
          </a:p>
        </p:txBody>
      </p:sp>
    </p:spTree>
    <p:extLst>
      <p:ext uri="{BB962C8B-B14F-4D97-AF65-F5344CB8AC3E}">
        <p14:creationId xmlns:p14="http://schemas.microsoft.com/office/powerpoint/2010/main" val="1899942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1564</Words>
  <Application>Microsoft Office PowerPoint</Application>
  <PresentationFormat>On-screen Show (4:3)</PresentationFormat>
  <Paragraphs>436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South Dakota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Reuman, Katie</dc:creator>
  <cp:lastModifiedBy>Reuman, Katie</cp:lastModifiedBy>
  <cp:revision>7</cp:revision>
  <dcterms:created xsi:type="dcterms:W3CDTF">2016-12-29T15:53:25Z</dcterms:created>
  <dcterms:modified xsi:type="dcterms:W3CDTF">2016-12-29T16:57:29Z</dcterms:modified>
</cp:coreProperties>
</file>